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Dela Gothic One"/>
      <p:regular r:id="rId15"/>
    </p:embeddedFont>
    <p:embeddedFont>
      <p:font typeface="Dela Gothic One"/>
      <p:regular r:id="rId16"/>
    </p:embeddedFont>
    <p:embeddedFont>
      <p:font typeface="DM Sans"/>
      <p:regular r:id="rId17"/>
    </p:embeddedFont>
    <p:embeddedFont>
      <p:font typeface="DM Sans"/>
      <p:regular r:id="rId18"/>
    </p:embeddedFont>
    <p:embeddedFont>
      <p:font typeface="DM Sans"/>
      <p:regular r:id="rId19"/>
    </p:embeddedFont>
    <p:embeddedFont>
      <p:font typeface="DM Sans"/>
      <p:regular r:id="rId20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slideLayout" Target="../slideLayouts/slideLayout5.xml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slideLayout" Target="../slideLayouts/slideLayout6.xml"/><Relationship Id="rId5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slideLayout" Target="../slideLayouts/slideLayout8.xml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slideLayout" Target="../slideLayouts/slideLayout9.xml"/><Relationship Id="rId6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2470071"/>
            <a:ext cx="7627382" cy="12470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900"/>
              </a:lnSpc>
              <a:buNone/>
            </a:pPr>
            <a:r>
              <a:rPr lang="en-US" sz="39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Exploring Student Performance: An EDA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758309" y="4001453"/>
            <a:ext cx="7627382" cy="12130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This presentation provides an exploratory data analysis (EDA) of a dataset related to student performance in secondary education. We will delve into various attributes, including demographic details, family background, educational support, lifestyle choices, and academic performance, to uncover key insights.</a:t>
            </a:r>
            <a:endParaRPr lang="en-US" sz="1450" dirty="0"/>
          </a:p>
        </p:txBody>
      </p:sp>
      <p:sp>
        <p:nvSpPr>
          <p:cNvPr id="5" name="Shape 2"/>
          <p:cNvSpPr/>
          <p:nvPr/>
        </p:nvSpPr>
        <p:spPr>
          <a:xfrm>
            <a:off x="758309" y="5441871"/>
            <a:ext cx="303252" cy="303252"/>
          </a:xfrm>
          <a:prstGeom prst="roundRect">
            <a:avLst>
              <a:gd name="adj" fmla="val 30150125"/>
            </a:avLst>
          </a:prstGeom>
          <a:solidFill>
            <a:srgbClr val="4D8CD4"/>
          </a:solidFill>
          <a:ln w="7620">
            <a:solidFill>
              <a:srgbClr val="38383C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845939" y="5544741"/>
            <a:ext cx="127873" cy="97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750"/>
              </a:lnSpc>
              <a:buNone/>
            </a:pPr>
            <a:r>
              <a:rPr lang="en-US" sz="750" dirty="0">
                <a:solidFill>
                  <a:srgbClr val="38383C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SC</a:t>
            </a:r>
            <a:endParaRPr lang="en-US" sz="750" dirty="0"/>
          </a:p>
        </p:txBody>
      </p:sp>
      <p:sp>
        <p:nvSpPr>
          <p:cNvPr id="7" name="Text 4"/>
          <p:cNvSpPr/>
          <p:nvPr/>
        </p:nvSpPr>
        <p:spPr>
          <a:xfrm>
            <a:off x="1156335" y="5427702"/>
            <a:ext cx="2587704" cy="331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850" b="1" dirty="0">
                <a:solidFill>
                  <a:srgbClr val="FFE5E5"/>
                </a:solidFill>
                <a:latin typeface="DM Sans Bold" pitchFamily="34" charset="0"/>
                <a:ea typeface="DM Sans Bold" pitchFamily="34" charset="-122"/>
                <a:cs typeface="DM Sans Bold" pitchFamily="34" charset="-120"/>
              </a:rPr>
              <a:t>by Sarthak Chaudhary</a:t>
            </a:r>
            <a:endParaRPr lang="en-US" sz="18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1317069"/>
            <a:ext cx="5246727" cy="6235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900"/>
              </a:lnSpc>
              <a:buNone/>
            </a:pPr>
            <a:r>
              <a:rPr lang="en-US" sz="39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Dataset Overview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6244709" y="2224921"/>
            <a:ext cx="7627382" cy="9097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The dataset comprises 649 entries and 33 columns, with each row representing a unique student. It includes both categorical and numerical data types, covering aspects from school and sex to academic grades (G1, G2, G3).</a:t>
            </a:r>
            <a:endParaRPr lang="en-US" sz="1450" dirty="0"/>
          </a:p>
        </p:txBody>
      </p:sp>
      <p:sp>
        <p:nvSpPr>
          <p:cNvPr id="5" name="Shape 2"/>
          <p:cNvSpPr/>
          <p:nvPr/>
        </p:nvSpPr>
        <p:spPr>
          <a:xfrm>
            <a:off x="6244709" y="3347918"/>
            <a:ext cx="7627382" cy="2744748"/>
          </a:xfrm>
          <a:prstGeom prst="roundRect">
            <a:avLst>
              <a:gd name="adj" fmla="val 2901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6252329" y="3355538"/>
            <a:ext cx="7611308" cy="54590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7" name="Text 4"/>
          <p:cNvSpPr/>
          <p:nvPr/>
        </p:nvSpPr>
        <p:spPr>
          <a:xfrm>
            <a:off x="6442948" y="3476863"/>
            <a:ext cx="2153841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school</a:t>
            </a:r>
            <a:endParaRPr lang="en-US" sz="1450" dirty="0"/>
          </a:p>
        </p:txBody>
      </p:sp>
      <p:sp>
        <p:nvSpPr>
          <p:cNvPr id="8" name="Text 5"/>
          <p:cNvSpPr/>
          <p:nvPr/>
        </p:nvSpPr>
        <p:spPr>
          <a:xfrm>
            <a:off x="8983504" y="3476863"/>
            <a:ext cx="2150031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649</a:t>
            </a:r>
            <a:endParaRPr lang="en-US" sz="1450" dirty="0"/>
          </a:p>
        </p:txBody>
      </p:sp>
      <p:sp>
        <p:nvSpPr>
          <p:cNvPr id="9" name="Text 6"/>
          <p:cNvSpPr/>
          <p:nvPr/>
        </p:nvSpPr>
        <p:spPr>
          <a:xfrm>
            <a:off x="11520249" y="3476863"/>
            <a:ext cx="2153841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object</a:t>
            </a:r>
            <a:endParaRPr lang="en-US" sz="1450" dirty="0"/>
          </a:p>
        </p:txBody>
      </p:sp>
      <p:sp>
        <p:nvSpPr>
          <p:cNvPr id="10" name="Shape 7"/>
          <p:cNvSpPr/>
          <p:nvPr/>
        </p:nvSpPr>
        <p:spPr>
          <a:xfrm>
            <a:off x="6252329" y="3901440"/>
            <a:ext cx="7611308" cy="54590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1" name="Text 8"/>
          <p:cNvSpPr/>
          <p:nvPr/>
        </p:nvSpPr>
        <p:spPr>
          <a:xfrm>
            <a:off x="6442948" y="4022765"/>
            <a:ext cx="2153841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sex</a:t>
            </a:r>
            <a:endParaRPr lang="en-US" sz="1450" dirty="0"/>
          </a:p>
        </p:txBody>
      </p:sp>
      <p:sp>
        <p:nvSpPr>
          <p:cNvPr id="12" name="Text 9"/>
          <p:cNvSpPr/>
          <p:nvPr/>
        </p:nvSpPr>
        <p:spPr>
          <a:xfrm>
            <a:off x="8983504" y="4022765"/>
            <a:ext cx="2150031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649</a:t>
            </a:r>
            <a:endParaRPr lang="en-US" sz="1450" dirty="0"/>
          </a:p>
        </p:txBody>
      </p:sp>
      <p:sp>
        <p:nvSpPr>
          <p:cNvPr id="13" name="Text 10"/>
          <p:cNvSpPr/>
          <p:nvPr/>
        </p:nvSpPr>
        <p:spPr>
          <a:xfrm>
            <a:off x="11520249" y="4022765"/>
            <a:ext cx="2153841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object</a:t>
            </a:r>
            <a:endParaRPr lang="en-US" sz="1450" dirty="0"/>
          </a:p>
        </p:txBody>
      </p:sp>
      <p:sp>
        <p:nvSpPr>
          <p:cNvPr id="14" name="Shape 11"/>
          <p:cNvSpPr/>
          <p:nvPr/>
        </p:nvSpPr>
        <p:spPr>
          <a:xfrm>
            <a:off x="6252329" y="4447342"/>
            <a:ext cx="7611308" cy="54590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5" name="Text 12"/>
          <p:cNvSpPr/>
          <p:nvPr/>
        </p:nvSpPr>
        <p:spPr>
          <a:xfrm>
            <a:off x="6442948" y="4568666"/>
            <a:ext cx="2153841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age</a:t>
            </a:r>
            <a:endParaRPr lang="en-US" sz="1450" dirty="0"/>
          </a:p>
        </p:txBody>
      </p:sp>
      <p:sp>
        <p:nvSpPr>
          <p:cNvPr id="16" name="Text 13"/>
          <p:cNvSpPr/>
          <p:nvPr/>
        </p:nvSpPr>
        <p:spPr>
          <a:xfrm>
            <a:off x="8983504" y="4568666"/>
            <a:ext cx="2150031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649</a:t>
            </a:r>
            <a:endParaRPr lang="en-US" sz="1450" dirty="0"/>
          </a:p>
        </p:txBody>
      </p:sp>
      <p:sp>
        <p:nvSpPr>
          <p:cNvPr id="17" name="Text 14"/>
          <p:cNvSpPr/>
          <p:nvPr/>
        </p:nvSpPr>
        <p:spPr>
          <a:xfrm>
            <a:off x="11520249" y="4568666"/>
            <a:ext cx="2153841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int64</a:t>
            </a:r>
            <a:endParaRPr lang="en-US" sz="1450" dirty="0"/>
          </a:p>
        </p:txBody>
      </p:sp>
      <p:sp>
        <p:nvSpPr>
          <p:cNvPr id="18" name="Shape 15"/>
          <p:cNvSpPr/>
          <p:nvPr/>
        </p:nvSpPr>
        <p:spPr>
          <a:xfrm>
            <a:off x="6252329" y="4993243"/>
            <a:ext cx="7611308" cy="54590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9" name="Text 16"/>
          <p:cNvSpPr/>
          <p:nvPr/>
        </p:nvSpPr>
        <p:spPr>
          <a:xfrm>
            <a:off x="6442948" y="5114568"/>
            <a:ext cx="2153841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address</a:t>
            </a:r>
            <a:endParaRPr lang="en-US" sz="1450" dirty="0"/>
          </a:p>
        </p:txBody>
      </p:sp>
      <p:sp>
        <p:nvSpPr>
          <p:cNvPr id="20" name="Text 17"/>
          <p:cNvSpPr/>
          <p:nvPr/>
        </p:nvSpPr>
        <p:spPr>
          <a:xfrm>
            <a:off x="8983504" y="5114568"/>
            <a:ext cx="2150031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649</a:t>
            </a:r>
            <a:endParaRPr lang="en-US" sz="1450" dirty="0"/>
          </a:p>
        </p:txBody>
      </p:sp>
      <p:sp>
        <p:nvSpPr>
          <p:cNvPr id="21" name="Text 18"/>
          <p:cNvSpPr/>
          <p:nvPr/>
        </p:nvSpPr>
        <p:spPr>
          <a:xfrm>
            <a:off x="11520249" y="5114568"/>
            <a:ext cx="2153841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object</a:t>
            </a:r>
            <a:endParaRPr lang="en-US" sz="1450" dirty="0"/>
          </a:p>
        </p:txBody>
      </p:sp>
      <p:sp>
        <p:nvSpPr>
          <p:cNvPr id="22" name="Shape 19"/>
          <p:cNvSpPr/>
          <p:nvPr/>
        </p:nvSpPr>
        <p:spPr>
          <a:xfrm>
            <a:off x="6252329" y="5539145"/>
            <a:ext cx="7611308" cy="54590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3" name="Text 20"/>
          <p:cNvSpPr/>
          <p:nvPr/>
        </p:nvSpPr>
        <p:spPr>
          <a:xfrm>
            <a:off x="6442948" y="5660469"/>
            <a:ext cx="2153841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famsize</a:t>
            </a:r>
            <a:endParaRPr lang="en-US" sz="1450" dirty="0"/>
          </a:p>
        </p:txBody>
      </p:sp>
      <p:sp>
        <p:nvSpPr>
          <p:cNvPr id="24" name="Text 21"/>
          <p:cNvSpPr/>
          <p:nvPr/>
        </p:nvSpPr>
        <p:spPr>
          <a:xfrm>
            <a:off x="8983504" y="5660469"/>
            <a:ext cx="2150031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649</a:t>
            </a:r>
            <a:endParaRPr lang="en-US" sz="1450" dirty="0"/>
          </a:p>
        </p:txBody>
      </p:sp>
      <p:sp>
        <p:nvSpPr>
          <p:cNvPr id="25" name="Text 22"/>
          <p:cNvSpPr/>
          <p:nvPr/>
        </p:nvSpPr>
        <p:spPr>
          <a:xfrm>
            <a:off x="11520249" y="5660469"/>
            <a:ext cx="2153841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object</a:t>
            </a:r>
            <a:endParaRPr lang="en-US" sz="1450" dirty="0"/>
          </a:p>
        </p:txBody>
      </p:sp>
      <p:sp>
        <p:nvSpPr>
          <p:cNvPr id="26" name="Text 23"/>
          <p:cNvSpPr/>
          <p:nvPr/>
        </p:nvSpPr>
        <p:spPr>
          <a:xfrm>
            <a:off x="6244709" y="6305907"/>
            <a:ext cx="7627382" cy="6065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The dataset is complete with no null values, ensuring robust analysis. We've separated columns into categorical and numerical for focused univariate and bivariate analysis.</a:t>
            </a:r>
            <a:endParaRPr lang="en-US" sz="14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1636157"/>
            <a:ext cx="6807637" cy="6235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900"/>
              </a:lnSpc>
              <a:buNone/>
            </a:pPr>
            <a:r>
              <a:rPr lang="en-US" sz="39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Student Demographics</a:t>
            </a:r>
            <a:endParaRPr lang="en-US" sz="3900" dirty="0"/>
          </a:p>
        </p:txBody>
      </p:sp>
      <p:sp>
        <p:nvSpPr>
          <p:cNvPr id="4" name="Shape 1"/>
          <p:cNvSpPr/>
          <p:nvPr/>
        </p:nvSpPr>
        <p:spPr>
          <a:xfrm>
            <a:off x="6244709" y="2544008"/>
            <a:ext cx="426482" cy="426482"/>
          </a:xfrm>
          <a:prstGeom prst="roundRect">
            <a:avLst>
              <a:gd name="adj" fmla="val 18670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860738" y="2609136"/>
            <a:ext cx="2845475" cy="311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School Distribution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6860738" y="3034546"/>
            <a:ext cx="7011353" cy="6065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GP school has a significantly higher number of students (423) compared to MS school (226).</a:t>
            </a:r>
            <a:endParaRPr lang="en-US" sz="1450" dirty="0"/>
          </a:p>
        </p:txBody>
      </p:sp>
      <p:sp>
        <p:nvSpPr>
          <p:cNvPr id="7" name="Shape 4"/>
          <p:cNvSpPr/>
          <p:nvPr/>
        </p:nvSpPr>
        <p:spPr>
          <a:xfrm>
            <a:off x="6244709" y="4020145"/>
            <a:ext cx="426482" cy="426482"/>
          </a:xfrm>
          <a:prstGeom prst="roundRect">
            <a:avLst>
              <a:gd name="adj" fmla="val 18670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6860738" y="4085273"/>
            <a:ext cx="2494359" cy="311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Age Group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6860738" y="4510683"/>
            <a:ext cx="7011353" cy="6065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Most students fall within the 15-18 age range, indicating a skewed distribution towards younger ages.</a:t>
            </a:r>
            <a:endParaRPr lang="en-US" sz="1450" dirty="0"/>
          </a:p>
        </p:txBody>
      </p:sp>
      <p:sp>
        <p:nvSpPr>
          <p:cNvPr id="10" name="Shape 7"/>
          <p:cNvSpPr/>
          <p:nvPr/>
        </p:nvSpPr>
        <p:spPr>
          <a:xfrm>
            <a:off x="6244709" y="5496282"/>
            <a:ext cx="426482" cy="426482"/>
          </a:xfrm>
          <a:prstGeom prst="roundRect">
            <a:avLst>
              <a:gd name="adj" fmla="val 18670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860738" y="5561409"/>
            <a:ext cx="2494359" cy="311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Residential Area</a:t>
            </a:r>
            <a:endParaRPr lang="en-US" sz="1950" dirty="0"/>
          </a:p>
        </p:txBody>
      </p:sp>
      <p:sp>
        <p:nvSpPr>
          <p:cNvPr id="12" name="Text 9"/>
          <p:cNvSpPr/>
          <p:nvPr/>
        </p:nvSpPr>
        <p:spPr>
          <a:xfrm>
            <a:off x="6860738" y="5986820"/>
            <a:ext cx="7011353" cy="6065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The majority of students reside in urban regions, suggesting a predominantly urban student population.</a:t>
            </a:r>
            <a:endParaRPr lang="en-US" sz="14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79095" y="260628"/>
            <a:ext cx="5679996" cy="311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Reasons for School Choice &amp; Activities</a:t>
            </a:r>
            <a:endParaRPr lang="en-US" sz="1950" dirty="0"/>
          </a:p>
        </p:txBody>
      </p:sp>
      <p:sp>
        <p:nvSpPr>
          <p:cNvPr id="3" name="Text 1"/>
          <p:cNvSpPr/>
          <p:nvPr/>
        </p:nvSpPr>
        <p:spPr>
          <a:xfrm>
            <a:off x="379095" y="809268"/>
            <a:ext cx="1247180" cy="1559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9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Primary Reason</a:t>
            </a:r>
            <a:endParaRPr lang="en-US" sz="950" dirty="0"/>
          </a:p>
        </p:txBody>
      </p:sp>
      <p:sp>
        <p:nvSpPr>
          <p:cNvPr id="4" name="Text 2"/>
          <p:cNvSpPr/>
          <p:nvPr/>
        </p:nvSpPr>
        <p:spPr>
          <a:xfrm>
            <a:off x="379095" y="1060013"/>
            <a:ext cx="6820495" cy="1515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150"/>
              </a:lnSpc>
              <a:buNone/>
            </a:pPr>
            <a:r>
              <a:rPr lang="en-US" sz="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The most common reason for students to choose their school is the course itself, accounting for 43.9% of responses.</a:t>
            </a:r>
            <a:endParaRPr lang="en-US" sz="700" dirty="0"/>
          </a:p>
        </p:txBody>
      </p:sp>
      <p:sp>
        <p:nvSpPr>
          <p:cNvPr id="5" name="Text 3"/>
          <p:cNvSpPr/>
          <p:nvPr/>
        </p:nvSpPr>
        <p:spPr>
          <a:xfrm>
            <a:off x="379095" y="1296829"/>
            <a:ext cx="6820495" cy="1515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150"/>
              </a:lnSpc>
              <a:buNone/>
            </a:pPr>
            <a:r>
              <a:rPr lang="en-US" sz="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Other reasons include home proximity, school reputation, and miscellaneous factors.</a:t>
            </a:r>
            <a:endParaRPr lang="en-US" sz="700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38430" y="821055"/>
            <a:ext cx="5924312" cy="4923830"/>
          </a:xfrm>
          <a:prstGeom prst="rect">
            <a:avLst/>
          </a:prstGeom>
        </p:spPr>
      </p:pic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095" y="6064568"/>
            <a:ext cx="5924312" cy="6841569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438430" y="6052780"/>
            <a:ext cx="1906429" cy="1559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9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Extracurricular Activities</a:t>
            </a:r>
            <a:endParaRPr lang="en-US" sz="950" dirty="0"/>
          </a:p>
        </p:txBody>
      </p:sp>
      <p:sp>
        <p:nvSpPr>
          <p:cNvPr id="9" name="Text 5"/>
          <p:cNvSpPr/>
          <p:nvPr/>
        </p:nvSpPr>
        <p:spPr>
          <a:xfrm>
            <a:off x="7438430" y="6303526"/>
            <a:ext cx="6820495" cy="1515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150"/>
              </a:lnSpc>
              <a:buNone/>
            </a:pPr>
            <a:r>
              <a:rPr lang="en-US" sz="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 significant portion of students, 48.5%, are engaged in extracurricular activities, while 51.5% are not.</a:t>
            </a:r>
            <a:endParaRPr lang="en-US" sz="7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2326124"/>
            <a:ext cx="7627382" cy="12470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900"/>
              </a:lnSpc>
              <a:buNone/>
            </a:pPr>
            <a:r>
              <a:rPr lang="en-US" sz="39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Alcohol Consumption Habits</a:t>
            </a:r>
            <a:endParaRPr lang="en-US" sz="39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309" y="3857506"/>
            <a:ext cx="473869" cy="473869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58309" y="4568309"/>
            <a:ext cx="3083600" cy="311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Weekly Consumption</a:t>
            </a:r>
            <a:endParaRPr lang="en-US" sz="1950" dirty="0"/>
          </a:p>
        </p:txBody>
      </p:sp>
      <p:sp>
        <p:nvSpPr>
          <p:cNvPr id="6" name="Text 2"/>
          <p:cNvSpPr/>
          <p:nvPr/>
        </p:nvSpPr>
        <p:spPr>
          <a:xfrm>
            <a:off x="758309" y="4993719"/>
            <a:ext cx="3695224" cy="9097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Only 6.9% of students consume alcohol 5 times per week, indicating that high weekly consumption is not widespread.</a:t>
            </a:r>
            <a:endParaRPr lang="en-US" sz="14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0467" y="3857506"/>
            <a:ext cx="473869" cy="473869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690467" y="4568309"/>
            <a:ext cx="2767013" cy="311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Daily Consumption</a:t>
            </a:r>
            <a:endParaRPr lang="en-US" sz="1950" dirty="0"/>
          </a:p>
        </p:txBody>
      </p:sp>
      <p:sp>
        <p:nvSpPr>
          <p:cNvPr id="9" name="Text 4"/>
          <p:cNvSpPr/>
          <p:nvPr/>
        </p:nvSpPr>
        <p:spPr>
          <a:xfrm>
            <a:off x="4690467" y="4993719"/>
            <a:ext cx="3695224" cy="9097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 larger proportion, 69.5% of students, report daily alcohol consumption, which is a notable finding.</a:t>
            </a:r>
            <a:endParaRPr lang="en-US" sz="14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2473" y="503515"/>
            <a:ext cx="11613475" cy="602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700"/>
              </a:lnSpc>
              <a:buNone/>
            </a:pPr>
            <a:r>
              <a:rPr lang="en-US" sz="37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Parental Education &amp; Study Time Impact</a:t>
            </a:r>
            <a:endParaRPr lang="en-US" sz="3750" dirty="0"/>
          </a:p>
        </p:txBody>
      </p:sp>
      <p:sp>
        <p:nvSpPr>
          <p:cNvPr id="3" name="Text 1"/>
          <p:cNvSpPr/>
          <p:nvPr/>
        </p:nvSpPr>
        <p:spPr>
          <a:xfrm>
            <a:off x="732473" y="1563767"/>
            <a:ext cx="3726180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Parental Education Levels</a:t>
            </a:r>
            <a:endParaRPr lang="en-US" sz="1850" dirty="0"/>
          </a:p>
        </p:txBody>
      </p:sp>
      <p:sp>
        <p:nvSpPr>
          <p:cNvPr id="4" name="Text 2"/>
          <p:cNvSpPr/>
          <p:nvPr/>
        </p:nvSpPr>
        <p:spPr>
          <a:xfrm>
            <a:off x="732473" y="2048113"/>
            <a:ext cx="6359366" cy="5857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Mothers generally have higher education levels compared to fathers, as observed in the distribution.</a:t>
            </a:r>
            <a:endParaRPr lang="en-US" sz="140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2473" y="2839879"/>
            <a:ext cx="6359366" cy="3547229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7546181" y="1563767"/>
            <a:ext cx="3087648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Study Time vs. Marks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7546181" y="2048113"/>
            <a:ext cx="6359366" cy="8786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Students who study for one hour achieve an average of 11 marks. This increases to 12 marks for two hours of study and 13 marks for three hours, showing a positive correlation.</a:t>
            </a:r>
            <a:endParaRPr lang="en-US" sz="140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6181" y="3132772"/>
            <a:ext cx="6359366" cy="456592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79095" y="260628"/>
            <a:ext cx="6087666" cy="311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Internet Usage &amp; Academic Performance</a:t>
            </a:r>
            <a:endParaRPr lang="en-US" sz="19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9095" y="761881"/>
            <a:ext cx="13872210" cy="776835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79095" y="8636794"/>
            <a:ext cx="13872210" cy="1515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150"/>
              </a:lnSpc>
              <a:buNone/>
            </a:pPr>
            <a:r>
              <a:rPr lang="en-US" sz="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Students who use the internet tend to score higher, with an average of 12 marks, compared to 11 marks for those who do not use the internet. This suggests a potential positive impact of internet access on academic performance.</a:t>
            </a:r>
            <a:endParaRPr lang="en-US" sz="70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095" y="8894921"/>
            <a:ext cx="5924312" cy="447270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1080968"/>
            <a:ext cx="7627382" cy="12470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900"/>
              </a:lnSpc>
              <a:buNone/>
            </a:pPr>
            <a:r>
              <a:rPr lang="en-US" sz="39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Key Takeaways &amp; Next Steps</a:t>
            </a:r>
            <a:endParaRPr lang="en-US" sz="39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4709" y="2612350"/>
            <a:ext cx="947857" cy="171426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382113" y="2801898"/>
            <a:ext cx="3207068" cy="311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Urban Students Excel</a:t>
            </a:r>
            <a:endParaRPr lang="en-US" sz="1950" dirty="0"/>
          </a:p>
        </p:txBody>
      </p:sp>
      <p:sp>
        <p:nvSpPr>
          <p:cNvPr id="6" name="Text 2"/>
          <p:cNvSpPr/>
          <p:nvPr/>
        </p:nvSpPr>
        <p:spPr>
          <a:xfrm>
            <a:off x="7382113" y="3227308"/>
            <a:ext cx="6489978" cy="9097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North urban males and females consistently achieve higher average marks, indicating a potential correlation between address and academic success.</a:t>
            </a:r>
            <a:endParaRPr lang="en-US" sz="14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4709" y="4326612"/>
            <a:ext cx="947857" cy="141101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382113" y="4516160"/>
            <a:ext cx="3216950" cy="311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Median Age &amp; Outliers</a:t>
            </a:r>
            <a:endParaRPr lang="en-US" sz="1950" dirty="0"/>
          </a:p>
        </p:txBody>
      </p:sp>
      <p:sp>
        <p:nvSpPr>
          <p:cNvPr id="9" name="Text 4"/>
          <p:cNvSpPr/>
          <p:nvPr/>
        </p:nvSpPr>
        <p:spPr>
          <a:xfrm>
            <a:off x="7382113" y="4941570"/>
            <a:ext cx="6489978" cy="6065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The median age of students is 17, with some outliers in travel time, study time, and absences that warrant further investigation.</a:t>
            </a:r>
            <a:endParaRPr lang="en-US" sz="14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4709" y="5737622"/>
            <a:ext cx="947857" cy="141101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382113" y="5927169"/>
            <a:ext cx="3024545" cy="311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Correlation Insights</a:t>
            </a:r>
            <a:endParaRPr lang="en-US" sz="1950" dirty="0"/>
          </a:p>
        </p:txBody>
      </p:sp>
      <p:sp>
        <p:nvSpPr>
          <p:cNvPr id="12" name="Text 6"/>
          <p:cNvSpPr/>
          <p:nvPr/>
        </p:nvSpPr>
        <p:spPr>
          <a:xfrm>
            <a:off x="7382113" y="6352580"/>
            <a:ext cx="6489978" cy="6065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 heatmap reveals strong positive correlations between G1, G2, and G3 grades, and negative correlations between failures and grades.</a:t>
            </a:r>
            <a:endParaRPr lang="en-US" sz="14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2025-06-13T18:36:37Z</dcterms:created>
  <dcterms:modified xsi:type="dcterms:W3CDTF">2025-06-13T18:36:37Z</dcterms:modified>
</cp:coreProperties>
</file>